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9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93"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94" name="Footer Placeholder 4"/>
          <p:cNvSpPr>
            <a:spLocks noGrp="1"/>
          </p:cNvSpPr>
          <p:nvPr>
            <p:ph type="ftr" sz="quarter" idx="11"/>
          </p:nvPr>
        </p:nvSpPr>
        <p:spPr/>
        <p:txBody>
          <a:bodyPr/>
          <a:lstStyle/>
          <a:p>
            <a:endParaRPr lang="zh-CN" altLang="en-US"/>
          </a:p>
        </p:txBody>
      </p:sp>
      <p:sp>
        <p:nvSpPr>
          <p:cNvPr id="104859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altLang="zh-CN" smtClean="0"/>
              <a:t>Click to edit Master title style</a:t>
            </a:r>
            <a:endParaRPr lang="en-US" dirty="0"/>
          </a:p>
        </p:txBody>
      </p:sp>
      <p:sp>
        <p:nvSpPr>
          <p:cNvPr id="1048626"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7"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8" name="Footer Placeholder 4"/>
          <p:cNvSpPr>
            <a:spLocks noGrp="1"/>
          </p:cNvSpPr>
          <p:nvPr>
            <p:ph type="ftr" sz="quarter" idx="11"/>
          </p:nvPr>
        </p:nvSpPr>
        <p:spPr/>
        <p:txBody>
          <a:bodyPr/>
          <a:lstStyle/>
          <a:p>
            <a:endParaRPr lang="zh-CN" altLang="en-US"/>
          </a:p>
        </p:txBody>
      </p:sp>
      <p:sp>
        <p:nvSpPr>
          <p:cNvPr id="1048629"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09"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10"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1"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12" name="Footer Placeholder 4"/>
          <p:cNvSpPr>
            <a:spLocks noGrp="1"/>
          </p:cNvSpPr>
          <p:nvPr>
            <p:ph type="ftr" sz="quarter" idx="11"/>
          </p:nvPr>
        </p:nvSpPr>
        <p:spPr/>
        <p:txBody>
          <a:bodyPr/>
          <a:lstStyle/>
          <a:p>
            <a:endParaRPr lang="zh-CN" altLang="en-US"/>
          </a:p>
        </p:txBody>
      </p:sp>
      <p:sp>
        <p:nvSpPr>
          <p:cNvPr id="1048613"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4" name="Title 1"/>
          <p:cNvSpPr>
            <a:spLocks noGrp="1"/>
          </p:cNvSpPr>
          <p:nvPr>
            <p:ph type="title"/>
          </p:nvPr>
        </p:nvSpPr>
        <p:spPr/>
        <p:txBody>
          <a:bodyPr/>
          <a:lstStyle/>
          <a:p>
            <a:r>
              <a:rPr lang="en-US" altLang="zh-CN" smtClean="0"/>
              <a:t>Click to edit Master title style</a:t>
            </a:r>
            <a:endParaRPr lang="en-US" dirty="0"/>
          </a:p>
        </p:txBody>
      </p:sp>
      <p:sp>
        <p:nvSpPr>
          <p:cNvPr id="1048615"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6"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17" name="Footer Placeholder 4"/>
          <p:cNvSpPr>
            <a:spLocks noGrp="1"/>
          </p:cNvSpPr>
          <p:nvPr>
            <p:ph type="ftr" sz="quarter" idx="11"/>
          </p:nvPr>
        </p:nvSpPr>
        <p:spPr/>
        <p:txBody>
          <a:bodyPr/>
          <a:lstStyle/>
          <a:p>
            <a:endParaRPr lang="zh-CN" altLang="en-US"/>
          </a:p>
        </p:txBody>
      </p:sp>
      <p:sp>
        <p:nvSpPr>
          <p:cNvPr id="1048618"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0"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31"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32"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33" name="Footer Placeholder 4"/>
          <p:cNvSpPr>
            <a:spLocks noGrp="1"/>
          </p:cNvSpPr>
          <p:nvPr>
            <p:ph type="ftr" sz="quarter" idx="11"/>
          </p:nvPr>
        </p:nvSpPr>
        <p:spPr/>
        <p:txBody>
          <a:bodyPr/>
          <a:lstStyle/>
          <a:p>
            <a:endParaRPr lang="zh-CN" altLang="en-US"/>
          </a:p>
        </p:txBody>
      </p:sp>
      <p:sp>
        <p:nvSpPr>
          <p:cNvPr id="104863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altLang="zh-CN" smtClean="0"/>
              <a:t>Click to edit Master title style</a:t>
            </a:r>
            <a:endParaRPr lang="en-US" dirty="0"/>
          </a:p>
        </p:txBody>
      </p:sp>
      <p:sp>
        <p:nvSpPr>
          <p:cNvPr id="1048636"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7"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8"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39" name="Footer Placeholder 5"/>
          <p:cNvSpPr>
            <a:spLocks noGrp="1"/>
          </p:cNvSpPr>
          <p:nvPr>
            <p:ph type="ftr" sz="quarter" idx="11"/>
          </p:nvPr>
        </p:nvSpPr>
        <p:spPr/>
        <p:txBody>
          <a:bodyPr/>
          <a:lstStyle/>
          <a:p>
            <a:endParaRPr lang="zh-CN" altLang="en-US"/>
          </a:p>
        </p:txBody>
      </p:sp>
      <p:sp>
        <p:nvSpPr>
          <p:cNvPr id="104864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41"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42"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43"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4"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45"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6" name="Date Placeholder 6"/>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47" name="Footer Placeholder 7"/>
          <p:cNvSpPr>
            <a:spLocks noGrp="1"/>
          </p:cNvSpPr>
          <p:nvPr>
            <p:ph type="ftr" sz="quarter" idx="11"/>
          </p:nvPr>
        </p:nvSpPr>
        <p:spPr/>
        <p:txBody>
          <a:bodyPr/>
          <a:lstStyle/>
          <a:p>
            <a:endParaRPr lang="zh-CN" altLang="en-US"/>
          </a:p>
        </p:txBody>
      </p:sp>
      <p:sp>
        <p:nvSpPr>
          <p:cNvPr id="1048648"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n-US" altLang="zh-CN" smtClean="0"/>
              <a:t>Click to edit Master title style</a:t>
            </a:r>
            <a:endParaRPr lang="en-US" dirty="0"/>
          </a:p>
        </p:txBody>
      </p:sp>
      <p:sp>
        <p:nvSpPr>
          <p:cNvPr id="1048606" name="Date Placeholder 2"/>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07" name="Footer Placeholder 3"/>
          <p:cNvSpPr>
            <a:spLocks noGrp="1"/>
          </p:cNvSpPr>
          <p:nvPr>
            <p:ph type="ftr" sz="quarter" idx="11"/>
          </p:nvPr>
        </p:nvSpPr>
        <p:spPr/>
        <p:txBody>
          <a:bodyPr/>
          <a:lstStyle/>
          <a:p>
            <a:endParaRPr lang="zh-CN" altLang="en-US"/>
          </a:p>
        </p:txBody>
      </p:sp>
      <p:sp>
        <p:nvSpPr>
          <p:cNvPr id="1048608"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1" name="Date Placeholder 1"/>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82" name="Footer Placeholder 2"/>
          <p:cNvSpPr>
            <a:spLocks noGrp="1"/>
          </p:cNvSpPr>
          <p:nvPr>
            <p:ph type="ftr" sz="quarter" idx="11"/>
          </p:nvPr>
        </p:nvSpPr>
        <p:spPr/>
        <p:txBody>
          <a:bodyPr/>
          <a:lstStyle/>
          <a:p>
            <a:endParaRPr lang="zh-CN" altLang="en-US"/>
          </a:p>
        </p:txBody>
      </p:sp>
      <p:sp>
        <p:nvSpPr>
          <p:cNvPr id="1048583"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9"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50"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51"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52"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53" name="Footer Placeholder 5"/>
          <p:cNvSpPr>
            <a:spLocks noGrp="1"/>
          </p:cNvSpPr>
          <p:nvPr>
            <p:ph type="ftr" sz="quarter" idx="11"/>
          </p:nvPr>
        </p:nvSpPr>
        <p:spPr/>
        <p:txBody>
          <a:bodyPr/>
          <a:lstStyle/>
          <a:p>
            <a:endParaRPr lang="zh-CN" altLang="en-US"/>
          </a:p>
        </p:txBody>
      </p:sp>
      <p:sp>
        <p:nvSpPr>
          <p:cNvPr id="1048654"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9"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20"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21"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22"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3" name="Footer Placeholder 5"/>
          <p:cNvSpPr>
            <a:spLocks noGrp="1"/>
          </p:cNvSpPr>
          <p:nvPr>
            <p:ph type="ftr" sz="quarter" idx="11"/>
          </p:nvPr>
        </p:nvSpPr>
        <p:spPr/>
        <p:txBody>
          <a:bodyPr/>
          <a:lstStyle/>
          <a:p>
            <a:endParaRPr lang="zh-CN" altLang="en-US"/>
          </a:p>
        </p:txBody>
      </p:sp>
      <p:sp>
        <p:nvSpPr>
          <p:cNvPr id="1048624"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2021/11/30</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63" name="TextBox 1048662"/>
          <p:cNvSpPr txBox="1"/>
          <p:nvPr/>
        </p:nvSpPr>
        <p:spPr>
          <a:xfrm>
            <a:off x="974656" y="2316480"/>
            <a:ext cx="7194689" cy="3416320"/>
          </a:xfrm>
          <a:prstGeom prst="rect">
            <a:avLst/>
          </a:prstGeom>
        </p:spPr>
        <p:txBody>
          <a:bodyPr wrap="square" rtlCol="0">
            <a:spAutoFit/>
          </a:bodyPr>
          <a:lstStyle/>
          <a:p>
            <a:r>
              <a:rPr lang="en-US" sz="3600" dirty="0">
                <a:solidFill>
                  <a:srgbClr val="0070C0"/>
                </a:solidFill>
              </a:rPr>
              <a:t>Name - </a:t>
            </a:r>
            <a:r>
              <a:rPr lang="en-US" sz="3600" dirty="0" err="1">
                <a:solidFill>
                  <a:srgbClr val="0070C0"/>
                </a:solidFill>
              </a:rPr>
              <a:t>Mohnish</a:t>
            </a:r>
            <a:r>
              <a:rPr lang="en-US" sz="3600" dirty="0">
                <a:solidFill>
                  <a:srgbClr val="0070C0"/>
                </a:solidFill>
              </a:rPr>
              <a:t> Kumar </a:t>
            </a:r>
            <a:r>
              <a:rPr lang="en-US" sz="3600" dirty="0" err="1">
                <a:solidFill>
                  <a:srgbClr val="0070C0"/>
                </a:solidFill>
              </a:rPr>
              <a:t>sahu</a:t>
            </a:r>
            <a:endParaRPr lang="en-IN" sz="3600" dirty="0">
              <a:solidFill>
                <a:srgbClr val="0070C0"/>
              </a:solidFill>
            </a:endParaRPr>
          </a:p>
          <a:p>
            <a:r>
              <a:rPr lang="en-US" sz="3600" dirty="0">
                <a:solidFill>
                  <a:srgbClr val="0070C0"/>
                </a:solidFill>
              </a:rPr>
              <a:t>Class  - </a:t>
            </a:r>
            <a:r>
              <a:rPr lang="en-US" sz="3600" dirty="0" err="1">
                <a:solidFill>
                  <a:srgbClr val="0070C0"/>
                </a:solidFill>
              </a:rPr>
              <a:t>Bsc</a:t>
            </a:r>
            <a:r>
              <a:rPr lang="en-US" sz="3600" dirty="0">
                <a:solidFill>
                  <a:srgbClr val="0070C0"/>
                </a:solidFill>
              </a:rPr>
              <a:t>.(</a:t>
            </a:r>
            <a:r>
              <a:rPr lang="en-US" sz="3600" dirty="0" err="1">
                <a:solidFill>
                  <a:srgbClr val="0070C0"/>
                </a:solidFill>
              </a:rPr>
              <a:t>Maths</a:t>
            </a:r>
            <a:r>
              <a:rPr lang="en-US" sz="3600" dirty="0">
                <a:solidFill>
                  <a:srgbClr val="0070C0"/>
                </a:solidFill>
              </a:rPr>
              <a:t>) 1st year</a:t>
            </a:r>
            <a:endParaRPr lang="en-IN" sz="3600" dirty="0">
              <a:solidFill>
                <a:srgbClr val="0070C0"/>
              </a:solidFill>
            </a:endParaRPr>
          </a:p>
          <a:p>
            <a:r>
              <a:rPr lang="en-US" sz="3600" dirty="0">
                <a:solidFill>
                  <a:srgbClr val="0070C0"/>
                </a:solidFill>
              </a:rPr>
              <a:t>Subject- Physics</a:t>
            </a:r>
            <a:endParaRPr lang="en-IN" sz="3600" dirty="0">
              <a:solidFill>
                <a:srgbClr val="0070C0"/>
              </a:solidFill>
            </a:endParaRPr>
          </a:p>
          <a:p>
            <a:r>
              <a:rPr lang="en-US" sz="3600" dirty="0">
                <a:solidFill>
                  <a:srgbClr val="0070C0"/>
                </a:solidFill>
              </a:rPr>
              <a:t>Topic  - Electron </a:t>
            </a:r>
            <a:r>
              <a:rPr lang="en-US" sz="3600" dirty="0" smtClean="0">
                <a:solidFill>
                  <a:srgbClr val="0070C0"/>
                </a:solidFill>
              </a:rPr>
              <a:t>gun</a:t>
            </a:r>
          </a:p>
          <a:p>
            <a:r>
              <a:rPr lang="en-US" sz="3600" dirty="0" smtClean="0">
                <a:solidFill>
                  <a:srgbClr val="0070C0"/>
                </a:solidFill>
              </a:rPr>
              <a:t>Date – 27.05.2021</a:t>
            </a:r>
          </a:p>
          <a:p>
            <a:r>
              <a:rPr lang="en-US" sz="3600" dirty="0" smtClean="0">
                <a:solidFill>
                  <a:srgbClr val="0070C0"/>
                </a:solidFill>
              </a:rPr>
              <a:t>Government Colleg</a:t>
            </a:r>
            <a:r>
              <a:rPr lang="en-US" sz="3600" dirty="0" smtClean="0">
                <a:solidFill>
                  <a:srgbClr val="0070C0"/>
                </a:solidFill>
              </a:rPr>
              <a:t>e Gurur</a:t>
            </a:r>
            <a:endParaRPr lang="en-IN" sz="3600" dirty="0">
              <a:solidFill>
                <a:srgbClr val="0070C0"/>
              </a:solidFill>
            </a:endParaRPr>
          </a:p>
        </p:txBody>
      </p:sp>
    </p:spTree>
  </p:cSld>
  <p:clrMapOvr>
    <a:masterClrMapping/>
  </p:clrMapOvr>
  <mc:AlternateContent xmlns:mc="http://schemas.openxmlformats.org/markup-compatibility/2006">
    <mc:Choice xmlns:p14="http://schemas.microsoft.com/office/powerpoint/2010/main" xmlns="" Requires="p14">
      <p:transition xmlns:p14="http://schemas.microsoft.com/office/powerpoint/2010/main" spd="slow" p14:dur="1000">
        <p:wipe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84" name="TextBox 1048583"/>
          <p:cNvSpPr txBox="1"/>
          <p:nvPr/>
        </p:nvSpPr>
        <p:spPr>
          <a:xfrm>
            <a:off x="348852" y="822959"/>
            <a:ext cx="7895147" cy="2910840"/>
          </a:xfrm>
          <a:prstGeom prst="rect">
            <a:avLst/>
          </a:prstGeom>
        </p:spPr>
        <p:txBody>
          <a:bodyPr wrap="square" rtlCol="0">
            <a:spAutoFit/>
          </a:bodyPr>
          <a:lstStyle/>
          <a:p>
            <a:r>
              <a:rPr lang="en-IN" sz="3100">
                <a:solidFill>
                  <a:srgbClr val="00B050"/>
                </a:solidFill>
              </a:rPr>
              <a:t>नियंत्रण ग्रिड से गुजरने वाले इलेक्ट्रॉन को उच्च सकारात्मक क्षमता से त्वरित किया जाता है जिसे पूर्व-त्वरित और त्वरित ग्रिड में लागू किया जाता है।  इलेक्ट्रॉन </a:t>
            </a:r>
            <a:r>
              <a:rPr lang="en-IN" altLang="en-US" sz="3100">
                <a:solidFill>
                  <a:srgbClr val="00B050"/>
                </a:solidFill>
              </a:rPr>
              <a:t>पुंज</a:t>
            </a:r>
            <a:r>
              <a:rPr lang="en-IN" sz="3100">
                <a:solidFill>
                  <a:srgbClr val="00B050"/>
                </a:solidFill>
              </a:rPr>
              <a:t> फोकसिंग एनोड द्वारा केंद्रित होता है।  </a:t>
            </a:r>
            <a:r>
              <a:rPr lang="en-IN" altLang="en-US" sz="3100">
                <a:solidFill>
                  <a:srgbClr val="00B050"/>
                </a:solidFill>
              </a:rPr>
              <a:t>पुंज</a:t>
            </a:r>
            <a:r>
              <a:rPr lang="en-IN" sz="3100">
                <a:solidFill>
                  <a:srgbClr val="00B050"/>
                </a:solidFill>
              </a:rPr>
              <a:t> विक्षेपण प्लेटों से गुजरने वाले फ़ोकसिंग एनोड से गुजरने के बाद</a:t>
            </a:r>
            <a:r>
              <a:rPr lang="en-IN" altLang="en-US" sz="3100">
                <a:solidFill>
                  <a:srgbClr val="00B050"/>
                </a:solidFill>
              </a:rPr>
              <a:t>क्षप्र</a:t>
            </a:r>
            <a:r>
              <a:rPr lang="en-IN" sz="3100">
                <a:solidFill>
                  <a:srgbClr val="00B050"/>
                </a:solidFill>
              </a:rPr>
              <a:t> पर जाता है।</a:t>
            </a:r>
          </a:p>
        </p:txBody>
      </p:sp>
      <p:sp>
        <p:nvSpPr>
          <p:cNvPr id="1048661" name="TextBox 1048660"/>
          <p:cNvSpPr txBox="1"/>
          <p:nvPr/>
        </p:nvSpPr>
        <p:spPr>
          <a:xfrm>
            <a:off x="296425" y="3733799"/>
            <a:ext cx="4000000" cy="535940"/>
          </a:xfrm>
          <a:prstGeom prst="rect">
            <a:avLst/>
          </a:prstGeom>
        </p:spPr>
        <p:txBody>
          <a:bodyPr wrap="square" rtlCol="0">
            <a:spAutoFit/>
          </a:bodyPr>
          <a:lstStyle/>
          <a:p>
            <a:r>
              <a:rPr lang="en-US" sz="3000">
                <a:solidFill>
                  <a:srgbClr val="FF0000"/>
                </a:solidFill>
              </a:rPr>
              <a:t>Uses of electron gun:-</a:t>
            </a:r>
            <a:endParaRPr lang="en-IN" sz="3000">
              <a:solidFill>
                <a:srgbClr val="FF0000"/>
              </a:solidFill>
            </a:endParaRPr>
          </a:p>
        </p:txBody>
      </p:sp>
      <p:sp>
        <p:nvSpPr>
          <p:cNvPr id="1048662" name="TextBox 1048661"/>
          <p:cNvSpPr txBox="1"/>
          <p:nvPr/>
        </p:nvSpPr>
        <p:spPr>
          <a:xfrm>
            <a:off x="348852" y="4251960"/>
            <a:ext cx="8686108" cy="2606040"/>
          </a:xfrm>
          <a:prstGeom prst="rect">
            <a:avLst/>
          </a:prstGeom>
        </p:spPr>
        <p:txBody>
          <a:bodyPr wrap="square" rtlCol="0">
            <a:spAutoFit/>
          </a:bodyPr>
          <a:lstStyle/>
          <a:p>
            <a:r>
              <a:rPr lang="en-IN" altLang="en-US" sz="2800">
                <a:solidFill>
                  <a:srgbClr val="00B050"/>
                </a:solidFill>
              </a:rPr>
              <a:t>इलेक्ट्रॉन गन</a:t>
            </a:r>
            <a:r>
              <a:rPr lang="en-US" altLang="en-US" sz="2800">
                <a:solidFill>
                  <a:srgbClr val="00B050"/>
                </a:solidFill>
              </a:rPr>
              <a:t> </a:t>
            </a:r>
            <a:r>
              <a:rPr lang="en-IN" altLang="en-US" sz="2800">
                <a:solidFill>
                  <a:srgbClr val="00B050"/>
                </a:solidFill>
              </a:rPr>
              <a:t>एक</a:t>
            </a:r>
            <a:r>
              <a:rPr lang="en-US" altLang="en-US" sz="2800">
                <a:solidFill>
                  <a:srgbClr val="00B050"/>
                </a:solidFill>
              </a:rPr>
              <a:t> </a:t>
            </a:r>
            <a:r>
              <a:rPr lang="en-IN" altLang="en-US" sz="2800">
                <a:solidFill>
                  <a:srgbClr val="00B050"/>
                </a:solidFill>
              </a:rPr>
              <a:t>ऐसा वैद्युत अवयव है जो निर्धारित गतिज ऊर्जा वाले इलेक्ट्रॉन पुंज पैदा करता है। यह प्रायः दूरदर्शन अभिग्राहीयों (टेलीविजन सेटों) में तथा संगणक पटलों (कम्प्यूटर मॉनिटरों) में प्रयोग की जाती है। इसके अलावा एलेक्ट्रॉन सूक्ष्मदर्शी, क्लाइस्ट्रॉन, रैखिक त्वरक, इलेक्ट्रॉन बीम वेल्डिंग मशीन, तथा त्वरकों में भी प्रयुक्त होती है।</a:t>
            </a:r>
            <a:endParaRPr lang="en-IN" sz="2800">
              <a:solidFill>
                <a:srgbClr val="00B050"/>
              </a:solidFill>
            </a:endParaRPr>
          </a:p>
        </p:txBody>
      </p:sp>
    </p:spTree>
  </p:cSld>
  <p:clrMapOvr>
    <a:masterClrMapping/>
  </p:clrMapOvr>
  <mc:AlternateContent xmlns:mc="http://schemas.openxmlformats.org/markup-compatibility/2006">
    <mc:Choice xmlns:p14="http://schemas.microsoft.com/office/powerpoint/2010/main" xmlns="" Requires="p14">
      <p:transition xmlns:p14="http://schemas.microsoft.com/office/powerpoint/2010/mai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64" name="TextBox 1048663"/>
          <p:cNvSpPr txBox="1"/>
          <p:nvPr/>
        </p:nvSpPr>
        <p:spPr>
          <a:xfrm>
            <a:off x="2572000" y="3219450"/>
            <a:ext cx="4000000" cy="1412240"/>
          </a:xfrm>
          <a:prstGeom prst="rect">
            <a:avLst/>
          </a:prstGeom>
        </p:spPr>
        <p:txBody>
          <a:bodyPr wrap="square" rtlCol="0">
            <a:spAutoFit/>
          </a:bodyPr>
          <a:lstStyle/>
          <a:p>
            <a:r>
              <a:rPr lang="en-US" sz="4400">
                <a:solidFill>
                  <a:srgbClr val="002060"/>
                </a:solidFill>
              </a:rPr>
              <a:t>Thank You....,,</a:t>
            </a:r>
            <a:r>
              <a:rPr lang="en-IN" altLang="en-US" sz="4400">
                <a:solidFill>
                  <a:srgbClr val="002060"/>
                </a:solidFill>
              </a:rPr>
              <a:t>🙂🙂🙂</a:t>
            </a:r>
            <a:endParaRPr lang="en-IN" sz="440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96" name="TextBox 1048595"/>
          <p:cNvSpPr txBox="1"/>
          <p:nvPr/>
        </p:nvSpPr>
        <p:spPr>
          <a:xfrm>
            <a:off x="2018827" y="371475"/>
            <a:ext cx="4572000" cy="688339"/>
          </a:xfrm>
          <a:prstGeom prst="rect">
            <a:avLst/>
          </a:prstGeom>
        </p:spPr>
        <p:txBody>
          <a:bodyPr wrap="square" rtlCol="0">
            <a:spAutoFit/>
          </a:bodyPr>
          <a:lstStyle/>
          <a:p>
            <a:pPr algn="ctr"/>
            <a:r>
              <a:rPr lang="en-IN" sz="4000" u="sng">
                <a:solidFill>
                  <a:srgbClr val="6600CC"/>
                </a:solidFill>
              </a:rPr>
              <a:t>Electron Gun</a:t>
            </a:r>
          </a:p>
        </p:txBody>
      </p:sp>
      <p:sp>
        <p:nvSpPr>
          <p:cNvPr id="1048597" name="TextBox 1048596"/>
          <p:cNvSpPr txBox="1"/>
          <p:nvPr/>
        </p:nvSpPr>
        <p:spPr>
          <a:xfrm>
            <a:off x="724416" y="1492325"/>
            <a:ext cx="3130894" cy="624840"/>
          </a:xfrm>
          <a:prstGeom prst="rect">
            <a:avLst/>
          </a:prstGeom>
        </p:spPr>
        <p:txBody>
          <a:bodyPr wrap="square" rtlCol="0">
            <a:spAutoFit/>
          </a:bodyPr>
          <a:lstStyle/>
          <a:p>
            <a:r>
              <a:rPr lang="en-US" sz="3600" b="1">
                <a:solidFill>
                  <a:srgbClr val="FF0000"/>
                </a:solidFill>
              </a:rPr>
              <a:t>Introduction:-</a:t>
            </a:r>
            <a:endParaRPr lang="en-IN" sz="3600" b="1">
              <a:solidFill>
                <a:srgbClr val="FF0000"/>
              </a:solidFill>
            </a:endParaRPr>
          </a:p>
        </p:txBody>
      </p:sp>
      <p:sp>
        <p:nvSpPr>
          <p:cNvPr id="1048598" name="TextBox 1048597"/>
          <p:cNvSpPr txBox="1"/>
          <p:nvPr/>
        </p:nvSpPr>
        <p:spPr>
          <a:xfrm>
            <a:off x="504515" y="2194560"/>
            <a:ext cx="7600623" cy="4663439"/>
          </a:xfrm>
          <a:prstGeom prst="rect">
            <a:avLst/>
          </a:prstGeom>
        </p:spPr>
        <p:txBody>
          <a:bodyPr wrap="square" rtlCol="0">
            <a:spAutoFit/>
          </a:bodyPr>
          <a:lstStyle/>
          <a:p>
            <a:pPr marL="457200" indent="-457200" algn="l">
              <a:buFont typeface="Arial"/>
              <a:buChar char="•"/>
            </a:pPr>
            <a:r>
              <a:rPr lang="en-IN" sz="3400" b="0">
                <a:solidFill>
                  <a:srgbClr val="00B050"/>
                </a:solidFill>
              </a:rPr>
              <a:t>इलेक्ट्रॉन गन को केंद्रित और त्वरित इलेक्ट्रॉन </a:t>
            </a:r>
            <a:r>
              <a:rPr lang="en-IN" altLang="en-US" sz="3400" b="0">
                <a:solidFill>
                  <a:srgbClr val="00B050"/>
                </a:solidFill>
              </a:rPr>
              <a:t>पुंज</a:t>
            </a:r>
            <a:r>
              <a:rPr lang="en-IN" sz="3400" b="0">
                <a:solidFill>
                  <a:srgbClr val="00B050"/>
                </a:solidFill>
              </a:rPr>
              <a:t> के स्रोत के रूप में परिभाषित किया गया है।  यह </a:t>
            </a:r>
            <a:r>
              <a:rPr lang="en-US" altLang="en-US" sz="3400" b="0">
                <a:solidFill>
                  <a:srgbClr val="00B050"/>
                </a:solidFill>
              </a:rPr>
              <a:t>Cathode Ray Tube (</a:t>
            </a:r>
            <a:r>
              <a:rPr lang="en-IN" sz="3400" b="0">
                <a:solidFill>
                  <a:srgbClr val="00B050"/>
                </a:solidFill>
              </a:rPr>
              <a:t>CRT</a:t>
            </a:r>
            <a:r>
              <a:rPr lang="en-US" sz="3400" b="0">
                <a:solidFill>
                  <a:srgbClr val="00B050"/>
                </a:solidFill>
              </a:rPr>
              <a:t>)</a:t>
            </a:r>
            <a:r>
              <a:rPr lang="en-IN" sz="3400" b="0">
                <a:solidFill>
                  <a:srgbClr val="00B050"/>
                </a:solidFill>
              </a:rPr>
              <a:t> की फॉस्फोरस स्क्रीन पर छवि प्रदर्शित करने के लिए कैथोड रे ट्यूब में उपयोग किया जाने वाला एक उपकरण है।  इलेक्ट्रॉन गन इलेक्ट्रॉनों का उत्सर्जन करती है और उन्हें हीटर, कैथोड, ग्रिड, प्री-एक्सेलरेटिंग, एक्सीलरेटिंग और फोकसिंग एनोड की मदद से एक </a:t>
            </a:r>
            <a:r>
              <a:rPr lang="en-IN" altLang="en-US" sz="3400" b="0">
                <a:solidFill>
                  <a:srgbClr val="00B050"/>
                </a:solidFill>
              </a:rPr>
              <a:t>पुंज</a:t>
            </a:r>
            <a:r>
              <a:rPr lang="en-IN" sz="3400" b="0">
                <a:solidFill>
                  <a:srgbClr val="00B050"/>
                </a:solidFill>
              </a:rPr>
              <a:t>  बनाती है।</a:t>
            </a:r>
          </a:p>
        </p:txBody>
      </p:sp>
    </p:spTree>
  </p:cSld>
  <p:clrMapOvr>
    <a:masterClrMapping/>
  </p:clrMapOvr>
  <mc:AlternateContent xmlns:mc="http://schemas.openxmlformats.org/markup-compatibility/2006">
    <mc:Choice xmlns:p14="http://schemas.microsoft.com/office/powerpoint/2010/main" xmlns="" Requires="p14">
      <p:transition xmlns:p14="http://schemas.microsoft.com/office/powerpoint/2010/main" spd="med" p14:dur="750">
        <p:pull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99" name="TextBox 1048598"/>
          <p:cNvSpPr txBox="1"/>
          <p:nvPr/>
        </p:nvSpPr>
        <p:spPr>
          <a:xfrm>
            <a:off x="191720" y="341508"/>
            <a:ext cx="3710156" cy="586740"/>
          </a:xfrm>
          <a:prstGeom prst="rect">
            <a:avLst/>
          </a:prstGeom>
        </p:spPr>
        <p:txBody>
          <a:bodyPr wrap="square" rtlCol="0">
            <a:spAutoFit/>
          </a:bodyPr>
          <a:lstStyle/>
          <a:p>
            <a:r>
              <a:rPr lang="en-IN" sz="3300" b="1">
                <a:solidFill>
                  <a:srgbClr val="FF0000"/>
                </a:solidFill>
              </a:rPr>
              <a:t>इलेक्ट्रॉनों का उत्सर्जन</a:t>
            </a:r>
            <a:r>
              <a:rPr lang="en-US" sz="3300" b="1">
                <a:solidFill>
                  <a:srgbClr val="FF0000"/>
                </a:solidFill>
              </a:rPr>
              <a:t> :- </a:t>
            </a:r>
            <a:endParaRPr lang="en-IN" sz="3300" b="1">
              <a:solidFill>
                <a:srgbClr val="FF0000"/>
              </a:solidFill>
            </a:endParaRPr>
          </a:p>
        </p:txBody>
      </p:sp>
      <p:sp>
        <p:nvSpPr>
          <p:cNvPr id="1048600" name="TextBox 1048599"/>
          <p:cNvSpPr txBox="1"/>
          <p:nvPr/>
        </p:nvSpPr>
        <p:spPr>
          <a:xfrm>
            <a:off x="191720" y="1351570"/>
            <a:ext cx="8403717" cy="5260340"/>
          </a:xfrm>
          <a:prstGeom prst="rect">
            <a:avLst/>
          </a:prstGeom>
        </p:spPr>
        <p:txBody>
          <a:bodyPr wrap="square" rtlCol="0">
            <a:spAutoFit/>
          </a:bodyPr>
          <a:lstStyle/>
          <a:p>
            <a:r>
              <a:rPr lang="en-IN" sz="3100">
                <a:solidFill>
                  <a:srgbClr val="00B050"/>
                </a:solidFill>
              </a:rPr>
              <a:t>अप्रत्यक्ष रूप से गर्म कैथोड के माध्यम से इलेक्ट्रॉनों का उत्सर्जन होता है।  अप्रत्यक्ष रूप से गर्म कैथोड का मतलब है कि कैथोड इलेक्ट्रोड फिलामेंट से घिरा हुआ है, और जब बिजली उस पर लागू होती है तो इलेक्ट्रोड इलेक्ट्रॉनों का उत्सर्जन करते हैं।
 मध्यम तापमान पर इलेक्ट्रॉनों का उच्च उत्सर्जन प्राप्त करने के लिए कैथोड के अंत में बेरियम और स्ट्रोंटियम ऑक्साइड की परत लगाई जाती है।  अप्रत्यक्ष रूप से गर्म कैथोड द्वारा आवश्यक वर्तमान और वोल्टेज लगभग 600 </a:t>
            </a:r>
            <a:r>
              <a:rPr lang="en-US" sz="3100">
                <a:solidFill>
                  <a:srgbClr val="00B050"/>
                </a:solidFill>
              </a:rPr>
              <a:t>mA</a:t>
            </a:r>
            <a:r>
              <a:rPr lang="en-IN" sz="3100">
                <a:solidFill>
                  <a:srgbClr val="00B050"/>
                </a:solidFill>
              </a:rPr>
              <a:t> और 6.3 </a:t>
            </a:r>
            <a:r>
              <a:rPr lang="en-US" sz="3100">
                <a:solidFill>
                  <a:srgbClr val="00B050"/>
                </a:solidFill>
              </a:rPr>
              <a:t>V </a:t>
            </a:r>
            <a:r>
              <a:rPr lang="en-IN" sz="3100">
                <a:solidFill>
                  <a:srgbClr val="00B050"/>
                </a:solidFill>
              </a:rPr>
              <a:t>के बराबर है।</a:t>
            </a:r>
          </a:p>
        </p:txBody>
      </p:sp>
    </p:spTree>
  </p:cSld>
  <p:clrMapOvr>
    <a:masterClrMapping/>
  </p:clrMapOvr>
  <mc:AlternateContent xmlns:mc="http://schemas.openxmlformats.org/markup-compatibility/2006">
    <mc:Choice xmlns:p14="http://schemas.microsoft.com/office/powerpoint/2010/main" xmlns="" Requires="p14">
      <p:transition xmlns:p14="http://schemas.microsoft.com/office/powerpoint/2010/main" spd="slow" p14:dur="1500">
        <p:extLst>
          <p:ext uri="http://mobile.wps.com/transition/2016/1">
            <p:transition val="wps_twist_l_1500"/>
          </p:ext>
        </p:extLs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01" name="TextBox 1048600"/>
          <p:cNvSpPr txBox="1"/>
          <p:nvPr/>
        </p:nvSpPr>
        <p:spPr>
          <a:xfrm>
            <a:off x="381205" y="319012"/>
            <a:ext cx="4572000" cy="561339"/>
          </a:xfrm>
          <a:prstGeom prst="rect">
            <a:avLst/>
          </a:prstGeom>
        </p:spPr>
        <p:txBody>
          <a:bodyPr wrap="square" rtlCol="0">
            <a:spAutoFit/>
          </a:bodyPr>
          <a:lstStyle/>
          <a:p>
            <a:r>
              <a:rPr lang="en-IN" sz="3200">
                <a:solidFill>
                  <a:srgbClr val="FF0000"/>
                </a:solidFill>
              </a:rPr>
              <a:t>इलेक्ट्रॉन गन का </a:t>
            </a:r>
            <a:r>
              <a:rPr lang="en-IN" altLang="en-US" sz="3200">
                <a:solidFill>
                  <a:srgbClr val="FF0000"/>
                </a:solidFill>
              </a:rPr>
              <a:t>संरचना</a:t>
            </a:r>
            <a:r>
              <a:rPr lang="en-US" altLang="en-US" sz="3200">
                <a:solidFill>
                  <a:srgbClr val="FF0000"/>
                </a:solidFill>
              </a:rPr>
              <a:t>:-</a:t>
            </a:r>
            <a:endParaRPr lang="en-IN" sz="3200">
              <a:solidFill>
                <a:srgbClr val="FF0000"/>
              </a:solidFill>
            </a:endParaRPr>
          </a:p>
        </p:txBody>
      </p:sp>
      <p:sp>
        <p:nvSpPr>
          <p:cNvPr id="1048602" name="TextBox 1048601"/>
          <p:cNvSpPr txBox="1"/>
          <p:nvPr/>
        </p:nvSpPr>
        <p:spPr>
          <a:xfrm rot="21600000">
            <a:off x="381206" y="1077998"/>
            <a:ext cx="8308209" cy="2313940"/>
          </a:xfrm>
          <a:prstGeom prst="rect">
            <a:avLst/>
          </a:prstGeom>
        </p:spPr>
        <p:txBody>
          <a:bodyPr wrap="square" rtlCol="0">
            <a:spAutoFit/>
          </a:bodyPr>
          <a:lstStyle/>
          <a:p>
            <a:r>
              <a:rPr lang="en-IN" sz="3000">
                <a:solidFill>
                  <a:srgbClr val="00B050"/>
                </a:solidFill>
              </a:rPr>
              <a:t>इलेक्ट्रॉन गन का मुख्य कार्य CRT की वैक्यूम ट्यूब के अंदर एक इलेक्ट्रॉन के </a:t>
            </a:r>
            <a:r>
              <a:rPr lang="en-IN" altLang="en-US" sz="3000">
                <a:solidFill>
                  <a:srgbClr val="00B050"/>
                </a:solidFill>
              </a:rPr>
              <a:t>पुंज</a:t>
            </a:r>
            <a:r>
              <a:rPr lang="en-US" altLang="en-US" sz="3000">
                <a:solidFill>
                  <a:srgbClr val="00B050"/>
                </a:solidFill>
              </a:rPr>
              <a:t> </a:t>
            </a:r>
            <a:r>
              <a:rPr lang="en-IN" sz="3000">
                <a:solidFill>
                  <a:srgbClr val="00B050"/>
                </a:solidFill>
              </a:rPr>
              <a:t>का उत्पादन और उसमें तेजी लाना है।  बंदूक बनाने और तेज करने के लिए हीटर, कैथोड इलेक्ट्रोड, ग्रिड और विभिन्न प्रकार के एनोड की आवश्यकता होती है।  उनके भागों का विस्तृत विवरण नीचे दिखाया गया है।</a:t>
            </a:r>
          </a:p>
        </p:txBody>
      </p:sp>
      <p:pic>
        <p:nvPicPr>
          <p:cNvPr id="2097154" name="Picture 2097153"/>
          <p:cNvPicPr>
            <a:picLocks/>
          </p:cNvPicPr>
          <p:nvPr/>
        </p:nvPicPr>
        <p:blipFill>
          <a:blip r:embed="rId3"/>
          <a:stretch>
            <a:fillRect/>
          </a:stretch>
        </p:blipFill>
        <p:spPr>
          <a:xfrm>
            <a:off x="1400342" y="3429000"/>
            <a:ext cx="5936967" cy="3138722"/>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xmlns:p14="http://schemas.microsoft.com/office/powerpoint/2010/main" spd="slow" p14:dur="1500">
        <p:extLst>
          <p:ext uri="http://mobile.wps.com/transition/2016/1">
            <p:transition val="wps_invert_l_1500"/>
          </p:ext>
        </p:extLs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03" name="TextBox 1048602"/>
          <p:cNvSpPr txBox="1"/>
          <p:nvPr/>
        </p:nvSpPr>
        <p:spPr>
          <a:xfrm>
            <a:off x="333543" y="141268"/>
            <a:ext cx="8476914" cy="2567940"/>
          </a:xfrm>
          <a:prstGeom prst="rect">
            <a:avLst/>
          </a:prstGeom>
        </p:spPr>
        <p:txBody>
          <a:bodyPr wrap="square" rtlCol="0">
            <a:spAutoFit/>
          </a:bodyPr>
          <a:lstStyle/>
          <a:p>
            <a:r>
              <a:rPr lang="en-IN" sz="3300">
                <a:solidFill>
                  <a:srgbClr val="FF0000"/>
                </a:solidFill>
              </a:rPr>
              <a:t>1. </a:t>
            </a:r>
            <a:r>
              <a:rPr lang="en-US" sz="3300">
                <a:solidFill>
                  <a:srgbClr val="FF0000"/>
                </a:solidFill>
              </a:rPr>
              <a:t>Heater</a:t>
            </a:r>
            <a:r>
              <a:rPr lang="en-IN" sz="3300">
                <a:solidFill>
                  <a:srgbClr val="FF0000"/>
                </a:solidFill>
              </a:rPr>
              <a:t> - </a:t>
            </a:r>
            <a:r>
              <a:rPr lang="en-US" sz="3300">
                <a:solidFill>
                  <a:srgbClr val="00B050"/>
                </a:solidFill>
              </a:rPr>
              <a:t>Heater (</a:t>
            </a:r>
            <a:r>
              <a:rPr lang="en-IN" altLang="en-US" sz="3300">
                <a:solidFill>
                  <a:srgbClr val="00B050"/>
                </a:solidFill>
              </a:rPr>
              <a:t>हीटर</a:t>
            </a:r>
            <a:r>
              <a:rPr lang="en-US" altLang="en-US" sz="3300">
                <a:solidFill>
                  <a:srgbClr val="00B050"/>
                </a:solidFill>
              </a:rPr>
              <a:t>) </a:t>
            </a:r>
            <a:r>
              <a:rPr lang="en-IN" sz="3300">
                <a:solidFill>
                  <a:srgbClr val="00B050"/>
                </a:solidFill>
              </a:rPr>
              <a:t>गर्मी के रूप में विद्युत ऊर्जा को परिवर्तित करता है। इसमें एक प्रतिरोधी है जो </a:t>
            </a:r>
            <a:r>
              <a:rPr lang="en-IN" altLang="en-US" sz="3300">
                <a:solidFill>
                  <a:srgbClr val="00B050"/>
                </a:solidFill>
              </a:rPr>
              <a:t>धारा</a:t>
            </a:r>
            <a:r>
              <a:rPr lang="en-IN" sz="3300">
                <a:solidFill>
                  <a:srgbClr val="00B050"/>
                </a:solidFill>
              </a:rPr>
              <a:t> के प्रवाह को बाधित करता है और इसे </a:t>
            </a:r>
            <a:r>
              <a:rPr lang="en-IN" altLang="en-US" sz="3300">
                <a:solidFill>
                  <a:srgbClr val="00B050"/>
                </a:solidFill>
              </a:rPr>
              <a:t>तापीय</a:t>
            </a:r>
            <a:r>
              <a:rPr lang="en-IN" sz="3300">
                <a:solidFill>
                  <a:srgbClr val="00B050"/>
                </a:solidFill>
              </a:rPr>
              <a:t> ऊर्जा में परिवर्तित करता है, हीटर कैथोड इलेक्ट्रोड को गर्म करता है और इलेक्ट्रॉनों को उत्सर्जित करता है</a:t>
            </a:r>
          </a:p>
        </p:txBody>
      </p:sp>
      <p:pic>
        <p:nvPicPr>
          <p:cNvPr id="2097155" name="Picture 2097154"/>
          <p:cNvPicPr>
            <a:picLocks/>
          </p:cNvPicPr>
          <p:nvPr/>
        </p:nvPicPr>
        <p:blipFill>
          <a:blip r:embed="rId3"/>
          <a:stretch>
            <a:fillRect/>
          </a:stretch>
        </p:blipFill>
        <p:spPr>
          <a:xfrm>
            <a:off x="2383162" y="3832988"/>
            <a:ext cx="4729273" cy="2168906"/>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xmlns:p14="http://schemas.microsoft.com/office/powerpoint/2010/main" spd="med" p14:dur="800">
        <p:extLst>
          <p:ext uri="http://mobile.wps.com/transition/2016/1">
            <p:transition val="wps_explode_r_800"/>
          </p:ext>
        </p:extLs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04" name="TextBox 1048603"/>
          <p:cNvSpPr txBox="1"/>
          <p:nvPr/>
        </p:nvSpPr>
        <p:spPr>
          <a:xfrm>
            <a:off x="116775" y="538728"/>
            <a:ext cx="8423576" cy="4333239"/>
          </a:xfrm>
          <a:prstGeom prst="rect">
            <a:avLst/>
          </a:prstGeom>
        </p:spPr>
        <p:txBody>
          <a:bodyPr wrap="square" rtlCol="0">
            <a:spAutoFit/>
          </a:bodyPr>
          <a:lstStyle/>
          <a:p>
            <a:r>
              <a:rPr lang="en-IN" sz="3300">
                <a:solidFill>
                  <a:srgbClr val="FF0000"/>
                </a:solidFill>
              </a:rPr>
              <a:t>2. नियंत्रण ग्रिड</a:t>
            </a:r>
            <a:r>
              <a:rPr lang="en-US" sz="3300">
                <a:solidFill>
                  <a:srgbClr val="FF0000"/>
                </a:solidFill>
              </a:rPr>
              <a:t> (Control grid)</a:t>
            </a:r>
            <a:r>
              <a:rPr lang="en-IN" sz="3300">
                <a:solidFill>
                  <a:srgbClr val="FF0000"/>
                </a:solidFill>
              </a:rPr>
              <a:t> -</a:t>
            </a:r>
            <a:r>
              <a:rPr lang="en-IN" sz="3100">
                <a:solidFill>
                  <a:srgbClr val="00B050"/>
                </a:solidFill>
              </a:rPr>
              <a:t> नियंत्रण ग्रिड एक निकल सिलेंडर है।  यह धातु का कप है जिसमें कम पारगम्यता वाला स्टील होता है।  यह लगभग 15 मिमी लंबा और व्यास 15 मिमी है।  इलेक्ट्रॉन के प्रवाह के लिए ग्रिड के</a:t>
            </a:r>
            <a:r>
              <a:rPr lang="en-US" sz="3100">
                <a:solidFill>
                  <a:srgbClr val="00B050"/>
                </a:solidFill>
              </a:rPr>
              <a:t> Cap (</a:t>
            </a:r>
            <a:r>
              <a:rPr lang="en-IN" altLang="en-US" sz="3100">
                <a:solidFill>
                  <a:srgbClr val="00B050"/>
                </a:solidFill>
              </a:rPr>
              <a:t>टोपी</a:t>
            </a:r>
            <a:r>
              <a:rPr lang="en-US" altLang="en-US" sz="3100">
                <a:solidFill>
                  <a:srgbClr val="00B050"/>
                </a:solidFill>
              </a:rPr>
              <a:t>)</a:t>
            </a:r>
            <a:r>
              <a:rPr lang="en-IN" sz="3100">
                <a:solidFill>
                  <a:srgbClr val="00B050"/>
                </a:solidFill>
              </a:rPr>
              <a:t> में लगभग 0.25 मिमी का छेद </a:t>
            </a:r>
            <a:r>
              <a:rPr lang="en-IN" altLang="en-US" sz="3100">
                <a:solidFill>
                  <a:srgbClr val="00B050"/>
                </a:solidFill>
              </a:rPr>
              <a:t>बेधा</a:t>
            </a:r>
            <a:r>
              <a:rPr lang="en-IN" sz="3100">
                <a:solidFill>
                  <a:srgbClr val="00B050"/>
                </a:solidFill>
              </a:rPr>
              <a:t> जाता है।  ग्रिड से गुजरने वाले इलेक्ट्रॉन </a:t>
            </a:r>
            <a:r>
              <a:rPr lang="en-IN" altLang="en-US" sz="3100">
                <a:solidFill>
                  <a:srgbClr val="00B050"/>
                </a:solidFill>
              </a:rPr>
              <a:t>पुंज</a:t>
            </a:r>
            <a:r>
              <a:rPr lang="en-US" altLang="en-US" sz="3100">
                <a:solidFill>
                  <a:srgbClr val="00B050"/>
                </a:solidFill>
              </a:rPr>
              <a:t> </a:t>
            </a:r>
            <a:r>
              <a:rPr lang="en-IN" sz="3100">
                <a:solidFill>
                  <a:srgbClr val="00B050"/>
                </a:solidFill>
              </a:rPr>
              <a:t> की तीव्रता इलेक्ट्रॉनों के उत्सर्जन पर निर्भर करती है।  नियंत्रण ग्रिड ऋणात्मक बायसिंग है जिसके कारण यह इलेक्ट्रॉनों के प्रवाह को नियंत्रित करता है।</a:t>
            </a:r>
          </a:p>
        </p:txBody>
      </p:sp>
    </p:spTree>
  </p:cSld>
  <p:clrMapOvr>
    <a:masterClrMapping/>
  </p:clrMapOvr>
  <mc:AlternateContent xmlns:mc="http://schemas.openxmlformats.org/markup-compatibility/2006">
    <mc:Choice xmlns:p14="http://schemas.microsoft.com/office/powerpoint/2010/main" xmlns="" Requires="p14">
      <p:transition xmlns:p14="http://schemas.microsoft.com/office/powerpoint/2010/main" spd="slow" p14:dur="3900">
        <p14:glitter dir="l" pattern="hexago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89" name="TextBox 1048588"/>
          <p:cNvSpPr txBox="1"/>
          <p:nvPr/>
        </p:nvSpPr>
        <p:spPr>
          <a:xfrm>
            <a:off x="0" y="0"/>
            <a:ext cx="7890248" cy="535940"/>
          </a:xfrm>
          <a:prstGeom prst="rect">
            <a:avLst/>
          </a:prstGeom>
        </p:spPr>
        <p:txBody>
          <a:bodyPr wrap="square" rtlCol="0">
            <a:spAutoFit/>
          </a:bodyPr>
          <a:lstStyle/>
          <a:p>
            <a:r>
              <a:rPr lang="en-IN" sz="3000">
                <a:solidFill>
                  <a:srgbClr val="FF0000"/>
                </a:solidFill>
              </a:rPr>
              <a:t>3. Pre-Accelerating &amp; Accelerating Anode</a:t>
            </a:r>
          </a:p>
        </p:txBody>
      </p:sp>
      <p:sp>
        <p:nvSpPr>
          <p:cNvPr id="1048590" name="TextBox 1048589"/>
          <p:cNvSpPr txBox="1"/>
          <p:nvPr/>
        </p:nvSpPr>
        <p:spPr>
          <a:xfrm>
            <a:off x="400483" y="535939"/>
            <a:ext cx="6830725" cy="3088640"/>
          </a:xfrm>
          <a:prstGeom prst="rect">
            <a:avLst/>
          </a:prstGeom>
        </p:spPr>
        <p:txBody>
          <a:bodyPr wrap="square" rtlCol="0">
            <a:spAutoFit/>
          </a:bodyPr>
          <a:lstStyle/>
          <a:p>
            <a:r>
              <a:rPr lang="en-US" altLang="en-US" sz="3500" b="0">
                <a:solidFill>
                  <a:srgbClr val="FF0000"/>
                </a:solidFill>
              </a:rPr>
              <a:t>(</a:t>
            </a:r>
            <a:r>
              <a:rPr lang="en-IN" altLang="en-US" sz="3500" b="0">
                <a:solidFill>
                  <a:srgbClr val="FF0000"/>
                </a:solidFill>
              </a:rPr>
              <a:t>पूर्व</a:t>
            </a:r>
            <a:r>
              <a:rPr lang="en-US" altLang="en-US" sz="3500" b="0">
                <a:solidFill>
                  <a:srgbClr val="FF0000"/>
                </a:solidFill>
              </a:rPr>
              <a:t> </a:t>
            </a:r>
            <a:r>
              <a:rPr lang="en-IN" altLang="en-US" sz="3500" b="0">
                <a:solidFill>
                  <a:srgbClr val="FF0000"/>
                </a:solidFill>
              </a:rPr>
              <a:t>त्वरित</a:t>
            </a:r>
            <a:r>
              <a:rPr lang="en-IN" sz="3500" b="0">
                <a:solidFill>
                  <a:srgbClr val="FF0000"/>
                </a:solidFill>
              </a:rPr>
              <a:t> ए</a:t>
            </a:r>
            <a:r>
              <a:rPr lang="en-IN" altLang="en-US" sz="3500" b="0">
                <a:solidFill>
                  <a:srgbClr val="FF0000"/>
                </a:solidFill>
              </a:rPr>
              <a:t>वं </a:t>
            </a:r>
            <a:r>
              <a:rPr lang="en-IN" sz="3500" b="0">
                <a:solidFill>
                  <a:srgbClr val="FF0000"/>
                </a:solidFill>
              </a:rPr>
              <a:t> </a:t>
            </a:r>
            <a:r>
              <a:rPr lang="en-IN" altLang="en-US" sz="3500" b="0">
                <a:solidFill>
                  <a:srgbClr val="FF0000"/>
                </a:solidFill>
              </a:rPr>
              <a:t>त्वरित</a:t>
            </a:r>
            <a:r>
              <a:rPr lang="en-US" altLang="en-US" sz="3500" b="0">
                <a:solidFill>
                  <a:srgbClr val="FF0000"/>
                </a:solidFill>
              </a:rPr>
              <a:t> </a:t>
            </a:r>
            <a:r>
              <a:rPr lang="en-IN" sz="3500" b="0">
                <a:solidFill>
                  <a:srgbClr val="FF0000"/>
                </a:solidFill>
              </a:rPr>
              <a:t>एनोड</a:t>
            </a:r>
            <a:r>
              <a:rPr lang="en-US" sz="3500" b="0">
                <a:solidFill>
                  <a:srgbClr val="FF0000"/>
                </a:solidFill>
              </a:rPr>
              <a:t>)</a:t>
            </a:r>
            <a:r>
              <a:rPr lang="en-IN" sz="3500" b="0">
                <a:solidFill>
                  <a:srgbClr val="FF0000"/>
                </a:solidFill>
              </a:rPr>
              <a:t> -</a:t>
            </a:r>
            <a:endParaRPr lang="en-IN" sz="3300" b="0">
              <a:solidFill>
                <a:srgbClr val="000000"/>
              </a:solidFill>
            </a:endParaRPr>
          </a:p>
          <a:p>
            <a:r>
              <a:rPr lang="en-IN" sz="3300" b="0">
                <a:solidFill>
                  <a:srgbClr val="000000"/>
                </a:solidFill>
              </a:rPr>
              <a:t> </a:t>
            </a:r>
          </a:p>
          <a:p>
            <a:r>
              <a:rPr lang="en-IN" sz="3300" b="0">
                <a:solidFill>
                  <a:srgbClr val="00B050"/>
                </a:solidFill>
              </a:rPr>
              <a:t>प्री-एक्सेलरेटिंग और एक्सीलरेटिंग एनोड ने गन से गुजरने वाले </a:t>
            </a:r>
            <a:r>
              <a:rPr lang="en-IN" altLang="en-US" sz="3300" b="0">
                <a:solidFill>
                  <a:srgbClr val="00B050"/>
                </a:solidFill>
              </a:rPr>
              <a:t>पुंज</a:t>
            </a:r>
            <a:r>
              <a:rPr lang="en-IN" sz="3300" b="0">
                <a:solidFill>
                  <a:srgbClr val="00B050"/>
                </a:solidFill>
              </a:rPr>
              <a:t> को तेज कर दिया।  ये एनोड इलेक्ट्रॉनों को तेज करने की उच्च क्षमता से जुड़े होते हैं।</a:t>
            </a:r>
          </a:p>
        </p:txBody>
      </p:sp>
      <p:pic>
        <p:nvPicPr>
          <p:cNvPr id="2097153" name="Picture 2097152"/>
          <p:cNvPicPr>
            <a:picLocks/>
          </p:cNvPicPr>
          <p:nvPr/>
        </p:nvPicPr>
        <p:blipFill>
          <a:blip r:embed="rId3"/>
          <a:stretch>
            <a:fillRect/>
          </a:stretch>
        </p:blipFill>
        <p:spPr>
          <a:xfrm>
            <a:off x="1000947" y="4035925"/>
            <a:ext cx="5565672" cy="2079075"/>
          </a:xfrm>
          <a:prstGeom prst="rect">
            <a:avLst/>
          </a:prstGeom>
        </p:spPr>
      </p:pic>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allOver" invX="0"/>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87" name="TextBox 1048586"/>
          <p:cNvSpPr txBox="1"/>
          <p:nvPr/>
        </p:nvSpPr>
        <p:spPr>
          <a:xfrm>
            <a:off x="398564" y="201330"/>
            <a:ext cx="4572000" cy="561339"/>
          </a:xfrm>
          <a:prstGeom prst="rect">
            <a:avLst/>
          </a:prstGeom>
        </p:spPr>
        <p:txBody>
          <a:bodyPr wrap="square" rtlCol="0">
            <a:spAutoFit/>
          </a:bodyPr>
          <a:lstStyle/>
          <a:p>
            <a:r>
              <a:rPr lang="en-IN" sz="3100">
                <a:solidFill>
                  <a:srgbClr val="FF0000"/>
                </a:solidFill>
              </a:rPr>
              <a:t>4. Focussing Anode</a:t>
            </a:r>
          </a:p>
        </p:txBody>
      </p:sp>
      <p:sp>
        <p:nvSpPr>
          <p:cNvPr id="1048588" name="TextBox 1048587"/>
          <p:cNvSpPr txBox="1"/>
          <p:nvPr/>
        </p:nvSpPr>
        <p:spPr>
          <a:xfrm>
            <a:off x="730448" y="762668"/>
            <a:ext cx="7995322" cy="3075940"/>
          </a:xfrm>
          <a:prstGeom prst="rect">
            <a:avLst/>
          </a:prstGeom>
        </p:spPr>
        <p:txBody>
          <a:bodyPr wrap="square" rtlCol="0">
            <a:spAutoFit/>
          </a:bodyPr>
          <a:lstStyle/>
          <a:p>
            <a:pPr algn="l"/>
            <a:r>
              <a:rPr lang="en-US" altLang="en-US" sz="3100">
                <a:solidFill>
                  <a:srgbClr val="FF0000"/>
                </a:solidFill>
              </a:rPr>
              <a:t>(</a:t>
            </a:r>
            <a:r>
              <a:rPr lang="en-IN" altLang="en-US" sz="3100">
                <a:solidFill>
                  <a:srgbClr val="FF0000"/>
                </a:solidFill>
              </a:rPr>
              <a:t>केन्द्रक</a:t>
            </a:r>
            <a:r>
              <a:rPr lang="en-US" altLang="en-US" sz="3100">
                <a:solidFill>
                  <a:srgbClr val="FF0000"/>
                </a:solidFill>
              </a:rPr>
              <a:t> </a:t>
            </a:r>
            <a:r>
              <a:rPr lang="en-IN" sz="3100">
                <a:solidFill>
                  <a:srgbClr val="FF0000"/>
                </a:solidFill>
              </a:rPr>
              <a:t>एनोड</a:t>
            </a:r>
            <a:r>
              <a:rPr lang="en-US" sz="3100">
                <a:solidFill>
                  <a:srgbClr val="FF0000"/>
                </a:solidFill>
              </a:rPr>
              <a:t>)</a:t>
            </a:r>
            <a:r>
              <a:rPr lang="en-IN" sz="3100">
                <a:solidFill>
                  <a:srgbClr val="FF0000"/>
                </a:solidFill>
              </a:rPr>
              <a:t> -</a:t>
            </a:r>
          </a:p>
          <a:p>
            <a:r>
              <a:rPr lang="en-IN" sz="2800">
                <a:solidFill>
                  <a:srgbClr val="00B050"/>
                </a:solidFill>
              </a:rPr>
              <a:t> पूर्व-त्वरित और त्वरित इलेक्ट्रोड से गुजरने के बाद, इलेक्ट्रॉन फोकसिंग </a:t>
            </a:r>
            <a:r>
              <a:rPr lang="en-IN" altLang="en-US" sz="2800">
                <a:solidFill>
                  <a:srgbClr val="00B050"/>
                </a:solidFill>
              </a:rPr>
              <a:t>पुंज</a:t>
            </a:r>
            <a:r>
              <a:rPr lang="en-IN" sz="2800">
                <a:solidFill>
                  <a:srgbClr val="00B050"/>
                </a:solidFill>
              </a:rPr>
              <a:t> से गुजर रहे हैं।  फोकस करने वाला एनोड तीव्र फोकस वाले इलेक्ट्रॉनों के पुंज उत्पन्न करता है।
 इलेक्ट्रॉन गन को ग्लास ट्यूब </a:t>
            </a:r>
            <a:r>
              <a:rPr lang="en-US" sz="2800">
                <a:solidFill>
                  <a:srgbClr val="00B050"/>
                </a:solidFill>
              </a:rPr>
              <a:t>(</a:t>
            </a:r>
            <a:r>
              <a:rPr lang="en-IN" altLang="en-US" sz="2800">
                <a:solidFill>
                  <a:srgbClr val="00B050"/>
                </a:solidFill>
              </a:rPr>
              <a:t>कांच</a:t>
            </a:r>
            <a:r>
              <a:rPr lang="en-US" altLang="en-US" sz="2800">
                <a:solidFill>
                  <a:srgbClr val="00B050"/>
                </a:solidFill>
              </a:rPr>
              <a:t> </a:t>
            </a:r>
            <a:r>
              <a:rPr lang="en-IN" altLang="en-US" sz="2800">
                <a:solidFill>
                  <a:srgbClr val="00B050"/>
                </a:solidFill>
              </a:rPr>
              <a:t>की</a:t>
            </a:r>
            <a:r>
              <a:rPr lang="en-US" altLang="en-US" sz="2800">
                <a:solidFill>
                  <a:srgbClr val="00B050"/>
                </a:solidFill>
              </a:rPr>
              <a:t> </a:t>
            </a:r>
            <a:r>
              <a:rPr lang="en-IN" altLang="en-US" sz="2800">
                <a:solidFill>
                  <a:srgbClr val="00B050"/>
                </a:solidFill>
              </a:rPr>
              <a:t>नली</a:t>
            </a:r>
            <a:r>
              <a:rPr lang="en-US" altLang="en-US" sz="2800">
                <a:solidFill>
                  <a:srgbClr val="00B050"/>
                </a:solidFill>
              </a:rPr>
              <a:t>)</a:t>
            </a:r>
            <a:r>
              <a:rPr lang="en-IN" sz="2800">
                <a:solidFill>
                  <a:srgbClr val="00B050"/>
                </a:solidFill>
              </a:rPr>
              <a:t>के अंदर रखा जाता है ताकि इलेक्ट्रॉन </a:t>
            </a:r>
            <a:r>
              <a:rPr lang="en-IN" altLang="en-US" sz="2800">
                <a:solidFill>
                  <a:srgbClr val="00B050"/>
                </a:solidFill>
              </a:rPr>
              <a:t>पुंज</a:t>
            </a:r>
            <a:r>
              <a:rPr lang="en-IN" sz="2800">
                <a:solidFill>
                  <a:srgbClr val="00B050"/>
                </a:solidFill>
              </a:rPr>
              <a:t> हवा के अणुओं के साथ </a:t>
            </a:r>
            <a:r>
              <a:rPr lang="en-IN" altLang="en-US" sz="2800">
                <a:solidFill>
                  <a:srgbClr val="00B050"/>
                </a:solidFill>
              </a:rPr>
              <a:t>संपर्क</a:t>
            </a:r>
            <a:r>
              <a:rPr lang="en-US" altLang="en-US" sz="2800">
                <a:solidFill>
                  <a:srgbClr val="00B050"/>
                </a:solidFill>
              </a:rPr>
              <a:t> </a:t>
            </a:r>
            <a:r>
              <a:rPr lang="en-IN" sz="2800">
                <a:solidFill>
                  <a:srgbClr val="00B050"/>
                </a:solidFill>
              </a:rPr>
              <a:t>न करे।</a:t>
            </a: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invX="0"/>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85" name="TextBox 1048584"/>
          <p:cNvSpPr txBox="1"/>
          <p:nvPr/>
        </p:nvSpPr>
        <p:spPr>
          <a:xfrm>
            <a:off x="298768" y="242303"/>
            <a:ext cx="4942500" cy="561339"/>
          </a:xfrm>
          <a:prstGeom prst="rect">
            <a:avLst/>
          </a:prstGeom>
        </p:spPr>
        <p:txBody>
          <a:bodyPr wrap="square" rtlCol="0">
            <a:spAutoFit/>
          </a:bodyPr>
          <a:lstStyle/>
          <a:p>
            <a:r>
              <a:rPr lang="en-IN" sz="3200" b="1">
                <a:solidFill>
                  <a:srgbClr val="FF0000"/>
                </a:solidFill>
              </a:rPr>
              <a:t>Working of Electron Gun</a:t>
            </a:r>
            <a:r>
              <a:rPr lang="en-US" sz="3200" b="1">
                <a:solidFill>
                  <a:srgbClr val="FF0000"/>
                </a:solidFill>
              </a:rPr>
              <a:t> :-</a:t>
            </a:r>
            <a:endParaRPr lang="en-IN" sz="3200" b="1">
              <a:solidFill>
                <a:srgbClr val="FF0000"/>
              </a:solidFill>
            </a:endParaRPr>
          </a:p>
        </p:txBody>
      </p:sp>
      <p:sp>
        <p:nvSpPr>
          <p:cNvPr id="1048586" name="TextBox 1048585"/>
          <p:cNvSpPr txBox="1"/>
          <p:nvPr/>
        </p:nvSpPr>
        <p:spPr>
          <a:xfrm>
            <a:off x="287541" y="1078230"/>
            <a:ext cx="8292585" cy="2910840"/>
          </a:xfrm>
          <a:prstGeom prst="rect">
            <a:avLst/>
          </a:prstGeom>
        </p:spPr>
        <p:txBody>
          <a:bodyPr wrap="square" rtlCol="0">
            <a:spAutoFit/>
          </a:bodyPr>
          <a:lstStyle/>
          <a:p>
            <a:r>
              <a:rPr lang="en-IN" sz="3100">
                <a:solidFill>
                  <a:srgbClr val="00B050"/>
                </a:solidFill>
              </a:rPr>
              <a:t>कैथोड से बाहर निकलने के बाद, इलेक्ट्रॉन नियंत्रण ग्रिड से होकर गुजरता है।  नियंत्रण ग्रिड निकल </a:t>
            </a:r>
            <a:r>
              <a:rPr lang="en-IN" altLang="en-US" sz="3100">
                <a:solidFill>
                  <a:srgbClr val="00B050"/>
                </a:solidFill>
              </a:rPr>
              <a:t>धातु</a:t>
            </a:r>
            <a:r>
              <a:rPr lang="en-IN" sz="3100">
                <a:solidFill>
                  <a:srgbClr val="00B050"/>
                </a:solidFill>
              </a:rPr>
              <a:t> से बना है।  यह </a:t>
            </a:r>
            <a:r>
              <a:rPr lang="en-US" sz="3100">
                <a:solidFill>
                  <a:srgbClr val="00B050"/>
                </a:solidFill>
              </a:rPr>
              <a:t> </a:t>
            </a:r>
            <a:r>
              <a:rPr lang="en-IN" sz="3100">
                <a:solidFill>
                  <a:srgbClr val="00B050"/>
                </a:solidFill>
              </a:rPr>
              <a:t> केंद्रीय छिद्र और </a:t>
            </a:r>
            <a:r>
              <a:rPr lang="en-US" sz="3100">
                <a:solidFill>
                  <a:srgbClr val="00B050"/>
                </a:solidFill>
              </a:rPr>
              <a:t>CRT अक्ष के साथ </a:t>
            </a:r>
            <a:r>
              <a:rPr lang="en-IN" sz="3100">
                <a:solidFill>
                  <a:srgbClr val="00B050"/>
                </a:solidFill>
              </a:rPr>
              <a:t>सह-अक्षीय है।  नियंत्रण पुंजों की तीव्रता कैथोड से उत्सर्जित इलेक्ट्रॉनों की संख्या पर निर्भर करती है।  ग्रिड में ऋणात्मक बायसिंग होता है जो इलेक्ट्रॉनों के प्रवाह को नियंत्रित करता है।</a:t>
            </a:r>
          </a:p>
        </p:txBody>
      </p:sp>
      <p:pic>
        <p:nvPicPr>
          <p:cNvPr id="2097152" name="Picture 2097151"/>
          <p:cNvPicPr>
            <a:picLocks/>
          </p:cNvPicPr>
          <p:nvPr/>
        </p:nvPicPr>
        <p:blipFill>
          <a:blip r:embed="rId3"/>
          <a:stretch>
            <a:fillRect/>
          </a:stretch>
        </p:blipFill>
        <p:spPr>
          <a:xfrm>
            <a:off x="1984075" y="3989070"/>
            <a:ext cx="5175848" cy="2631056"/>
          </a:xfrm>
          <a:prstGeom prst="rect">
            <a:avLst/>
          </a:prstGeom>
        </p:spPr>
      </p:pic>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airplane" invX="0"/>
      </p:transition>
    </mc:Choice>
    <mc:Fallback>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639</Words>
  <Application>WPS Office</Application>
  <PresentationFormat>On-screen Show (4:3)</PresentationFormat>
  <Paragraphs>28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Nokia 6.1</dc:creator>
  <cp:lastModifiedBy>GOVT.NAVEEN CO.GURUR</cp:lastModifiedBy>
  <cp:revision>1</cp:revision>
  <dcterms:created xsi:type="dcterms:W3CDTF">2015-05-11T00:30:45Z</dcterms:created>
  <dcterms:modified xsi:type="dcterms:W3CDTF">2021-11-30T05:55:30Z</dcterms:modified>
</cp:coreProperties>
</file>